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1" r:id="rId4"/>
    <p:sldId id="257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C35A6F1-63C0-4FF5-ABBB-EEED4D729EB1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C8E1C56-FBD4-4865-B9B3-BF9C8709A3FA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040980" cy="1022866"/>
          </a:xfrm>
        </p:spPr>
        <p:txBody>
          <a:bodyPr/>
          <a:lstStyle/>
          <a:p>
            <a:pPr algn="ctr"/>
            <a:r>
              <a:rPr lang="en-US" sz="5400" dirty="0" err="1">
                <a:solidFill>
                  <a:srgbClr val="FFFFFF"/>
                </a:solidFill>
                <a:latin typeface="Blackadder ITC" panose="04020505051007020D02" pitchFamily="82" charset="0"/>
              </a:rPr>
              <a:t>Maurits</a:t>
            </a:r>
            <a:r>
              <a:rPr lang="en-US" sz="5400" dirty="0">
                <a:solidFill>
                  <a:srgbClr val="FFFFFF"/>
                </a:solidFill>
                <a:latin typeface="Blackadder ITC" panose="04020505051007020D02" pitchFamily="82" charset="0"/>
              </a:rPr>
              <a:t> </a:t>
            </a:r>
            <a:r>
              <a:rPr lang="en-US" sz="5400" dirty="0" err="1">
                <a:solidFill>
                  <a:srgbClr val="FFFFFF"/>
                </a:solidFill>
                <a:latin typeface="Blackadder ITC" panose="04020505051007020D02" pitchFamily="82" charset="0"/>
              </a:rPr>
              <a:t>Cornelis</a:t>
            </a:r>
            <a:r>
              <a:rPr lang="en-US" sz="5400" dirty="0">
                <a:solidFill>
                  <a:srgbClr val="FFFFFF"/>
                </a:solidFill>
                <a:latin typeface="Blackadder ITC" panose="04020505051007020D02" pitchFamily="82" charset="0"/>
              </a:rPr>
              <a:t> Escher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410159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05/04/15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14300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lgerian" panose="04020705040A02060702" pitchFamily="82" charset="0"/>
              </a:rPr>
              <a:t>(1898-1972)</a:t>
            </a:r>
            <a:endParaRPr lang="en-US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357010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Escher’s Life</a:t>
            </a:r>
            <a:endParaRPr lang="en-US" sz="44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125112" cy="405143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Escher </a:t>
            </a:r>
            <a:r>
              <a:rPr lang="en-US" dirty="0">
                <a:solidFill>
                  <a:srgbClr val="FFFFFF"/>
                </a:solidFill>
              </a:rPr>
              <a:t>was born in </a:t>
            </a:r>
            <a:r>
              <a:rPr lang="en-US" dirty="0" smtClean="0">
                <a:solidFill>
                  <a:srgbClr val="FFFFFF"/>
                </a:solidFill>
              </a:rPr>
              <a:t>Leeuwarden, Netherlands. The </a:t>
            </a:r>
            <a:r>
              <a:rPr lang="en-US" dirty="0">
                <a:solidFill>
                  <a:srgbClr val="FFFFFF"/>
                </a:solidFill>
              </a:rPr>
              <a:t>fourth and youngest son of a civil engineer. </a:t>
            </a:r>
            <a:r>
              <a:rPr lang="en-US" dirty="0" smtClean="0">
                <a:solidFill>
                  <a:srgbClr val="FFFFFF"/>
                </a:solidFill>
              </a:rPr>
              <a:t>He spent most of his time in Arnhem.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Since he failed most of high school, he was enrolled to the</a:t>
            </a:r>
            <a:r>
              <a:rPr lang="en-US" dirty="0">
                <a:solidFill>
                  <a:srgbClr val="FFFFFF"/>
                </a:solidFill>
              </a:rPr>
              <a:t> School for Architecture and Decorative Arts in </a:t>
            </a:r>
            <a:r>
              <a:rPr lang="en-US" dirty="0" smtClean="0">
                <a:solidFill>
                  <a:srgbClr val="FFFFFF"/>
                </a:solidFill>
              </a:rPr>
              <a:t>Haarlem, and after confronting his father he did Graphic arts.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His graphic art teacher </a:t>
            </a:r>
            <a:r>
              <a:rPr lang="en-US" dirty="0">
                <a:solidFill>
                  <a:srgbClr val="FFFFFF"/>
                </a:solidFill>
              </a:rPr>
              <a:t>was </a:t>
            </a:r>
            <a:r>
              <a:rPr lang="en-US" dirty="0" smtClean="0">
                <a:solidFill>
                  <a:srgbClr val="FFFFFF"/>
                </a:solidFill>
              </a:rPr>
              <a:t>Samuel </a:t>
            </a:r>
            <a:r>
              <a:rPr lang="en-US" dirty="0" err="1">
                <a:solidFill>
                  <a:srgbClr val="FFFFFF"/>
                </a:solidFill>
              </a:rPr>
              <a:t>Jessurun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de </a:t>
            </a:r>
            <a:r>
              <a:rPr lang="en-US" dirty="0" err="1" smtClean="0">
                <a:solidFill>
                  <a:srgbClr val="FFFFFF"/>
                </a:solidFill>
              </a:rPr>
              <a:t>Mesquita</a:t>
            </a:r>
            <a:r>
              <a:rPr lang="en-US" dirty="0" smtClean="0">
                <a:solidFill>
                  <a:srgbClr val="FFFFFF"/>
                </a:solidFill>
              </a:rPr>
              <a:t>, who had a hope in him.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After school he travelled around Italy where is </a:t>
            </a:r>
            <a:r>
              <a:rPr lang="en-US" dirty="0">
                <a:solidFill>
                  <a:srgbClr val="FFFFFF"/>
                </a:solidFill>
              </a:rPr>
              <a:t>met Jetta </a:t>
            </a:r>
            <a:r>
              <a:rPr lang="en-US" dirty="0" err="1" smtClean="0">
                <a:solidFill>
                  <a:srgbClr val="FFFFFF"/>
                </a:solidFill>
              </a:rPr>
              <a:t>Umike</a:t>
            </a:r>
            <a:r>
              <a:rPr lang="en-US" dirty="0" smtClean="0">
                <a:solidFill>
                  <a:srgbClr val="FFFFFF"/>
                </a:solidFill>
              </a:rPr>
              <a:t>, his wife.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They stayed in Rome from 1924-1935; during these eleven years, he travelled yearly everywhere Italy with the objective of making art.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3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Early Artwork</a:t>
            </a:r>
            <a:endParaRPr lang="en-US" sz="48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40188"/>
            <a:ext cx="2438400" cy="33866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09926"/>
            <a:ext cx="3035808" cy="24505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1604" y="4626746"/>
            <a:ext cx="37337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Bookplate </a:t>
            </a:r>
            <a:r>
              <a:rPr lang="en-US" sz="1400" dirty="0" err="1">
                <a:solidFill>
                  <a:srgbClr val="FFFFFF"/>
                </a:solidFill>
              </a:rPr>
              <a:t>Bastiaan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smtClean="0">
                <a:solidFill>
                  <a:srgbClr val="FFFFFF"/>
                </a:solidFill>
              </a:rPr>
              <a:t>Kist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</a:t>
            </a:r>
            <a:r>
              <a:rPr lang="en-US" sz="1400" dirty="0">
                <a:solidFill>
                  <a:srgbClr val="FFFFFF"/>
                </a:solidFill>
              </a:rPr>
              <a:t>1916 Linoleum cut in red and black.</a:t>
            </a:r>
            <a:r>
              <a:rPr lang="en-US" sz="1400" dirty="0" smtClean="0">
                <a:solidFill>
                  <a:srgbClr val="FFFFFF"/>
                </a:solidFill>
              </a:rPr>
              <a:t>)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63956" y="5070508"/>
            <a:ext cx="288412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Escher’s </a:t>
            </a:r>
            <a:r>
              <a:rPr lang="en-US" sz="1400" dirty="0" smtClean="0">
                <a:solidFill>
                  <a:srgbClr val="FFFFFF"/>
                </a:solidFill>
              </a:rPr>
              <a:t>Father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(1916 </a:t>
            </a:r>
            <a:r>
              <a:rPr lang="en-US" sz="1400" dirty="0">
                <a:solidFill>
                  <a:srgbClr val="FFFFFF"/>
                </a:solidFill>
              </a:rPr>
              <a:t>Linoleum cut in </a:t>
            </a:r>
            <a:r>
              <a:rPr lang="en-US" sz="1400" dirty="0" smtClean="0">
                <a:solidFill>
                  <a:srgbClr val="FFFFFF"/>
                </a:solidFill>
              </a:rPr>
              <a:t>purple)</a:t>
            </a:r>
            <a:endParaRPr lang="en-US" sz="1400" dirty="0">
              <a:solidFill>
                <a:srgbClr val="FFFFFF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53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M. C. Escher</a:t>
            </a:r>
            <a:endParaRPr lang="en-US" sz="54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143955" cy="9144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Escher is the world’s most famous graphic artists.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36220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Escher is most recognized for  Impossible Constructions and Transformation Prints.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1" y="3122013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When he lived and travelled in Italy, he made realistic art too. Like the </a:t>
            </a:r>
            <a:r>
              <a:rPr lang="en-US" dirty="0" err="1" smtClean="0">
                <a:solidFill>
                  <a:srgbClr val="FFFFFF"/>
                </a:solidFill>
              </a:rPr>
              <a:t>Castrovalva</a:t>
            </a:r>
            <a:r>
              <a:rPr lang="en-US" dirty="0" smtClean="0">
                <a:solidFill>
                  <a:srgbClr val="FFFFFF"/>
                </a:solidFill>
              </a:rPr>
              <a:t> and </a:t>
            </a:r>
            <a:r>
              <a:rPr lang="en-US" dirty="0" err="1" smtClean="0">
                <a:solidFill>
                  <a:srgbClr val="FFFFFF"/>
                </a:solidFill>
              </a:rPr>
              <a:t>Atrani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96240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During his lifetime, he made 448 </a:t>
            </a:r>
            <a:r>
              <a:rPr lang="en-US" dirty="0">
                <a:solidFill>
                  <a:srgbClr val="FFFFFF"/>
                </a:solidFill>
              </a:rPr>
              <a:t>lithographs, woodcuts and wood </a:t>
            </a:r>
            <a:r>
              <a:rPr lang="en-US" dirty="0" smtClean="0">
                <a:solidFill>
                  <a:srgbClr val="FFFFFF"/>
                </a:solidFill>
              </a:rPr>
              <a:t>engravings, </a:t>
            </a:r>
            <a:r>
              <a:rPr lang="en-US" dirty="0">
                <a:solidFill>
                  <a:srgbClr val="FFFFFF"/>
                </a:solidFill>
              </a:rPr>
              <a:t>and over 2000 drawings and sketches. </a:t>
            </a:r>
          </a:p>
        </p:txBody>
      </p:sp>
    </p:spTree>
    <p:extLst>
      <p:ext uri="{BB962C8B-B14F-4D97-AF65-F5344CB8AC3E}">
        <p14:creationId xmlns:p14="http://schemas.microsoft.com/office/powerpoint/2010/main" val="20561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Realistic Art in Italy</a:t>
            </a:r>
            <a:endParaRPr lang="en-US" sz="54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9" y="1676400"/>
            <a:ext cx="2727782" cy="35052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255580"/>
            <a:ext cx="21915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</a:rPr>
              <a:t>Castrovalva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(1930 Lithograph)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57400"/>
            <a:ext cx="3805044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323" y="4937721"/>
            <a:ext cx="25867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FFFFFF"/>
                </a:solidFill>
              </a:rPr>
              <a:t>Atrani</a:t>
            </a:r>
            <a:r>
              <a:rPr lang="en-US" sz="1600" dirty="0">
                <a:solidFill>
                  <a:srgbClr val="FFFFFF"/>
                </a:solidFill>
              </a:rPr>
              <a:t>, Coast of </a:t>
            </a:r>
            <a:r>
              <a:rPr lang="en-US" sz="1600" dirty="0" smtClean="0">
                <a:solidFill>
                  <a:srgbClr val="FFFFFF"/>
                </a:solidFill>
              </a:rPr>
              <a:t>Amalfi 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(</a:t>
            </a:r>
            <a:r>
              <a:rPr lang="en-US" sz="1600" dirty="0">
                <a:solidFill>
                  <a:srgbClr val="FFFFFF"/>
                </a:solidFill>
              </a:rPr>
              <a:t>1931 </a:t>
            </a:r>
            <a:r>
              <a:rPr lang="en-US" sz="1600" dirty="0" smtClean="0">
                <a:solidFill>
                  <a:srgbClr val="FFFFFF"/>
                </a:solidFill>
              </a:rPr>
              <a:t>Lithograph)</a:t>
            </a:r>
            <a:endParaRPr lang="en-US" sz="16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2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Impossible Constructions</a:t>
            </a:r>
            <a:endParaRPr lang="en-US" sz="54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3455113" cy="3276600"/>
          </a:xfrm>
        </p:spPr>
      </p:pic>
      <p:sp>
        <p:nvSpPr>
          <p:cNvPr id="5" name="TextBox 4"/>
          <p:cNvSpPr txBox="1"/>
          <p:nvPr/>
        </p:nvSpPr>
        <p:spPr>
          <a:xfrm>
            <a:off x="1295400" y="5334000"/>
            <a:ext cx="272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Relativity (</a:t>
            </a:r>
            <a:r>
              <a:rPr lang="en-US" sz="1400" dirty="0">
                <a:solidFill>
                  <a:srgbClr val="FFFFFF"/>
                </a:solidFill>
              </a:rPr>
              <a:t>1953 </a:t>
            </a:r>
            <a:r>
              <a:rPr lang="en-US" sz="1400" dirty="0" smtClean="0">
                <a:solidFill>
                  <a:srgbClr val="FFFFFF"/>
                </a:solidFill>
              </a:rPr>
              <a:t>Lithograph)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93777"/>
            <a:ext cx="2734298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5352" y="5332519"/>
            <a:ext cx="26019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</a:rPr>
              <a:t>Ascending and </a:t>
            </a:r>
            <a:r>
              <a:rPr lang="en-US" sz="1400" dirty="0" smtClean="0">
                <a:solidFill>
                  <a:srgbClr val="FFFFFF"/>
                </a:solidFill>
              </a:rPr>
              <a:t>Descending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 (</a:t>
            </a:r>
            <a:r>
              <a:rPr lang="en-US" sz="1400" dirty="0">
                <a:solidFill>
                  <a:srgbClr val="FFFFFF"/>
                </a:solidFill>
              </a:rPr>
              <a:t>1960 </a:t>
            </a:r>
            <a:r>
              <a:rPr lang="en-US" sz="1400" dirty="0" smtClean="0">
                <a:solidFill>
                  <a:srgbClr val="FFFFFF"/>
                </a:solidFill>
              </a:rPr>
              <a:t>Lithograph)</a:t>
            </a:r>
            <a:endParaRPr lang="en-US" sz="140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89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125113" cy="924475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Homage (Bond of Union)</a:t>
            </a:r>
            <a:endParaRPr lang="en-US" sz="54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3708004" cy="35596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2" y="2098883"/>
            <a:ext cx="4178873" cy="317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0663" y="5357960"/>
            <a:ext cx="316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Bond of Union (1956 Lithograph)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9570" y="5493101"/>
            <a:ext cx="930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Homage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8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Blackadder ITC" panose="04020505051007020D02" pitchFamily="82" charset="0"/>
              </a:rPr>
              <a:t>Reflection</a:t>
            </a:r>
            <a:endParaRPr lang="en-US" sz="5400" dirty="0">
              <a:solidFill>
                <a:srgbClr val="FFFFFF"/>
              </a:solidFill>
              <a:latin typeface="Blackadder ITC" panose="04020505051007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25112" cy="40514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 chose M.C. Escher for this artist presentation because I love architecture and graphic designing, which were some of my career choices to do in the future. I loved doing this presentation because I got the chance to see different ways of how Escher used his imagination in geometric ways and made masterpieces throughout his life. I like geometric figures that are smooth and neat, so I liked his style of art. I believe that I deserve an A in this artwork because I’ve learned from my last flaws and I have met my requirements.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01900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Custom 2">
      <a:dk1>
        <a:sysClr val="windowText" lastClr="000000"/>
      </a:dk1>
      <a:lt1>
        <a:srgbClr val="7F7F7F"/>
      </a:lt1>
      <a:dk2>
        <a:srgbClr val="84170B"/>
      </a:dk2>
      <a:lt2>
        <a:srgbClr val="EF5E4E"/>
      </a:lt2>
      <a:accent1>
        <a:srgbClr val="B13400"/>
      </a:accent1>
      <a:accent2>
        <a:srgbClr val="FC6F48"/>
      </a:accent2>
      <a:accent3>
        <a:srgbClr val="FD9F85"/>
      </a:accent3>
      <a:accent4>
        <a:srgbClr val="FFA600"/>
      </a:accent4>
      <a:accent5>
        <a:srgbClr val="ED5E00"/>
      </a:accent5>
      <a:accent6>
        <a:srgbClr val="C62D03"/>
      </a:accent6>
      <a:hlink>
        <a:srgbClr val="00B0F0"/>
      </a:hlink>
      <a:folHlink>
        <a:srgbClr val="7FBFBF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79</TotalTime>
  <Words>266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Autumn</vt:lpstr>
      <vt:lpstr>Maurits Cornelis Escher</vt:lpstr>
      <vt:lpstr>Escher’s Life</vt:lpstr>
      <vt:lpstr>Early Artwork</vt:lpstr>
      <vt:lpstr>M. C. Escher</vt:lpstr>
      <vt:lpstr>Realistic Art in Italy</vt:lpstr>
      <vt:lpstr>Impossible Constructions</vt:lpstr>
      <vt:lpstr>Homage (Bond of Union)</vt:lpstr>
      <vt:lpstr>Reflection</vt:lpstr>
    </vt:vector>
  </TitlesOfParts>
  <Company>SUHSD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Maurits Cornelis Escher</dc:title>
  <dc:creator>Sithumini Navaratne</dc:creator>
  <cp:lastModifiedBy>Sithumini Navaratne</cp:lastModifiedBy>
  <cp:revision>11</cp:revision>
  <dcterms:created xsi:type="dcterms:W3CDTF">2015-05-04T18:04:07Z</dcterms:created>
  <dcterms:modified xsi:type="dcterms:W3CDTF">2015-05-08T17:20:03Z</dcterms:modified>
</cp:coreProperties>
</file>